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80" r:id="rId19"/>
    <p:sldId id="271" r:id="rId20"/>
    <p:sldId id="279" r:id="rId21"/>
    <p:sldId id="273" r:id="rId22"/>
    <p:sldId id="274" r:id="rId23"/>
    <p:sldId id="275" r:id="rId24"/>
    <p:sldId id="276" r:id="rId25"/>
  </p:sldIdLst>
  <p:sldSz cx="18288000" cy="10287000"/>
  <p:notesSz cx="6858000" cy="9144000"/>
  <p:embeddedFontLst>
    <p:embeddedFont>
      <p:font typeface="Aileron Heavy" panose="020B0604020202020204" charset="-18"/>
      <p:regular r:id="rId26"/>
      <p:bold r:id="rId27"/>
      <p:italic r:id="rId28"/>
      <p:boldItalic r:id="rId29"/>
    </p:embeddedFont>
    <p:embeddedFont>
      <p:font typeface="Aileron Regular" panose="020B0604020202020204" charset="-18"/>
      <p:regular r:id="rId30"/>
      <p:bold r:id="rId31"/>
      <p:italic r:id="rId32"/>
      <p:boldItalic r:id="rId33"/>
    </p:embeddedFont>
    <p:embeddedFont>
      <p:font typeface="Arimo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A0120-BCB0-49B9-9543-7F78161E2019}" v="10" dt="2024-03-26T15:10:19.412"/>
    <p1510:client id="{982CDB94-E8A9-4BA5-92E9-69757DED258F}" v="36" dt="2024-03-26T15:38:41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22" autoAdjust="0"/>
  </p:normalViewPr>
  <p:slideViewPr>
    <p:cSldViewPr>
      <p:cViewPr varScale="1">
        <p:scale>
          <a:sx n="60" d="100"/>
          <a:sy n="60" d="100"/>
        </p:scale>
        <p:origin x="761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6.jp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659611">
            <a:off x="11453307" y="2444299"/>
            <a:ext cx="8883717" cy="105132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63793">
            <a:off x="11486090" y="-3480649"/>
            <a:ext cx="7620799" cy="9018697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338" y="1301724"/>
            <a:ext cx="7683898" cy="7291561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2031" y="837651"/>
            <a:ext cx="10755844" cy="5898868"/>
            <a:chOff x="102206" y="-807880"/>
            <a:chExt cx="14901425" cy="7865155"/>
          </a:xfrm>
        </p:grpSpPr>
        <p:sp>
          <p:nvSpPr>
            <p:cNvPr id="7" name="TextBox 7"/>
            <p:cNvSpPr txBox="1"/>
            <p:nvPr/>
          </p:nvSpPr>
          <p:spPr>
            <a:xfrm>
              <a:off x="923615" y="-807880"/>
              <a:ext cx="14080016" cy="786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08"/>
                </a:lnSpc>
              </a:pPr>
              <a:endParaRPr lang="pl-PL" sz="4800" dirty="0">
                <a:solidFill>
                  <a:srgbClr val="21384C"/>
                </a:solidFill>
                <a:latin typeface="Aileron Heav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206" y="1682130"/>
              <a:ext cx="13261290" cy="5375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3105150" algn="ctr"/>
                  <a:tab pos="5288280" algn="l"/>
                </a:tabLst>
              </a:pPr>
              <a:r>
                <a:rPr lang="pl-PL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”</a:t>
              </a:r>
              <a:r>
                <a:rPr lang="pl-PL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Interaktywne słowniki dla zawodowców”</a:t>
              </a:r>
              <a:endPara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3105150" algn="ctr"/>
                  <a:tab pos="5288280" algn="l"/>
                </a:tabLst>
              </a:pPr>
              <a:r>
                <a:rPr lang="pl-PL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pl-PL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2023-1-PL01-KA122-SCH-000148634</a:t>
              </a:r>
              <a:endParaRPr lang="pl-PL" sz="3600" b="1" spc="240" dirty="0">
                <a:solidFill>
                  <a:srgbClr val="21384C"/>
                </a:solidFill>
                <a:latin typeface="Aileron Regular" panose="020B0604020202020204" charset="-18"/>
              </a:endParaRPr>
            </a:p>
            <a:p>
              <a:pPr>
                <a:lnSpc>
                  <a:spcPts val="4200"/>
                </a:lnSpc>
              </a:pPr>
              <a:endParaRPr lang="pl-PL" sz="2200" b="0" i="0" spc="240" dirty="0">
                <a:solidFill>
                  <a:srgbClr val="21384C"/>
                </a:solidFill>
                <a:latin typeface="Aileron Regular" panose="020B0604020202020204" charset="-18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pl-PL" sz="1800" b="1" dirty="0">
                  <a:solidFill>
                    <a:srgbClr val="000000"/>
                  </a:solidFill>
                  <a:effectLst/>
                  <a:latin typeface="Aileron Regular" panose="020B0604020202020204" charset="-18"/>
                  <a:ea typeface="Calibri" panose="020F0502020204030204" pitchFamily="34" charset="0"/>
                  <a:cs typeface="Calibri" panose="020F0502020204030204" pitchFamily="34" charset="0"/>
                </a:rPr>
                <a:t>Przedsięwzięcie realizowane w ramach projektu Zagraniczna mobilność edukacyjna uczniów i kadry edukacji szkolnej  współfinansowanego przez Unię Europejską ze środków Europejskiego Funduszu Społecznego+, w Programie Fundusze Europejskie dla Rozwoju Społecznego 2021-2027 realizowanego na zasadach Programu Erasmus+</a:t>
              </a:r>
              <a:endParaRPr lang="pl-PL" sz="1800" dirty="0">
                <a:effectLst/>
                <a:latin typeface="Aileron Regular" panose="020B0604020202020204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957164">
            <a:off x="-1076970" y="7872102"/>
            <a:ext cx="3555479" cy="34488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353887">
            <a:off x="-578635" y="-1305871"/>
            <a:ext cx="3677034" cy="3566723"/>
          </a:xfrm>
          <a:prstGeom prst="rect">
            <a:avLst/>
          </a:prstGeom>
        </p:spPr>
      </p:pic>
      <p:pic>
        <p:nvPicPr>
          <p:cNvPr id="11" name="Obraz 10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F027E0BB-60DB-9624-0BF2-E87A14D96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16" y="8179871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957201" y="1123391"/>
            <a:ext cx="7115062" cy="6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21384C"/>
                </a:solidFill>
                <a:latin typeface="Aileron Regular"/>
              </a:rPr>
              <a:t>Podróż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7983" y="1888447"/>
            <a:ext cx="9491275" cy="63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Przebieg</a:t>
            </a: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podróży</a:t>
            </a: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 z </a:t>
            </a: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Grecji</a:t>
            </a: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:</a:t>
            </a: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Wyjazd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z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hotelu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w dn.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08</a:t>
            </a:r>
            <a:r>
              <a:rPr lang="pl-PL" sz="2400" b="0" dirty="0">
                <a:solidFill>
                  <a:srgbClr val="21384C"/>
                </a:solidFill>
                <a:latin typeface="Aileron Regular"/>
              </a:rPr>
              <a:t>.11.2024 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(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godzina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wyjazdu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zostanie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podana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później</a:t>
            </a:r>
            <a:r>
              <a:rPr lang="pl-PL" sz="2400" b="0" dirty="0">
                <a:solidFill>
                  <a:srgbClr val="21384C"/>
                </a:solidFill>
                <a:latin typeface="Aileron Regular"/>
              </a:rPr>
              <a:t>, najprawdopodobniej po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obiedzie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)</a:t>
            </a: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Przyjazd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do Polski w dn.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09</a:t>
            </a:r>
            <a:r>
              <a:rPr lang="pl-PL" sz="2400" b="0" dirty="0">
                <a:solidFill>
                  <a:srgbClr val="21384C"/>
                </a:solidFill>
                <a:latin typeface="Aileron Regular"/>
              </a:rPr>
              <a:t>.11.2024 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(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przyjazd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godzinach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popołudniowych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) </a:t>
            </a: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Podczas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podróży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powrotnej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uczniowie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zostaną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zaopatrzeni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</a:p>
          <a:p>
            <a:pPr marL="198120" lvl="1">
              <a:lnSpc>
                <a:spcPct val="150000"/>
              </a:lnSpc>
            </a:pP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w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suchy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prowiant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na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trasie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planuje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się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postój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na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jeden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gorący</a:t>
            </a:r>
            <a:r>
              <a:rPr lang="en-US" sz="2400" b="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0" dirty="0" err="1">
                <a:solidFill>
                  <a:srgbClr val="21384C"/>
                </a:solidFill>
                <a:latin typeface="Aileron Regular"/>
              </a:rPr>
              <a:t>posiłek</a:t>
            </a:r>
            <a:endParaRPr lang="pl-PL" sz="2400" b="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Każdy z uczestników musi posiadać dowód osobisty lub paszport</a:t>
            </a: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W trakcie podróży grupie przewodzić będzie profesjonalny pilot posiadający doświadczenie w realizacji podróży na tej trasie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endParaRPr lang="en-US" sz="2400" b="0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9" name="Obraz 8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16E958F2-4CE0-EE9E-DEB8-ED4F6CA85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47680" y="4450233"/>
            <a:ext cx="3744910" cy="693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21384C"/>
                </a:solidFill>
                <a:latin typeface="Aileron Regular"/>
              </a:rPr>
              <a:t>Podróż</a:t>
            </a:r>
            <a:endParaRPr lang="en-US" sz="7200" b="1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63878A2-424C-E0D1-9DC2-848EC098D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715" y="284298"/>
            <a:ext cx="5088759" cy="8368440"/>
          </a:xfrm>
          <a:prstGeom prst="rect">
            <a:avLst/>
          </a:prstGeom>
        </p:spPr>
      </p:pic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447CEDEC-2FBE-A62E-693D-EFFF7C10F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701393" y="4143880"/>
            <a:ext cx="7733386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21384C"/>
                </a:solidFill>
                <a:latin typeface="Aileron Regular"/>
              </a:rPr>
              <a:t>Pobyt</a:t>
            </a:r>
            <a:r>
              <a:rPr lang="en-US" sz="7200" b="1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7200" b="1" dirty="0" err="1">
                <a:solidFill>
                  <a:srgbClr val="21384C"/>
                </a:solidFill>
                <a:latin typeface="Aileron Regular"/>
              </a:rPr>
              <a:t>na</a:t>
            </a:r>
            <a:r>
              <a:rPr lang="en-US" sz="7200" b="1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7200" b="1" dirty="0" err="1">
                <a:solidFill>
                  <a:srgbClr val="21384C"/>
                </a:solidFill>
                <a:latin typeface="Aileron Regular"/>
              </a:rPr>
              <a:t>miejscu</a:t>
            </a:r>
            <a:r>
              <a:rPr lang="en-US" sz="7200" b="1" dirty="0">
                <a:solidFill>
                  <a:srgbClr val="21384C"/>
                </a:solidFill>
                <a:latin typeface="Aileron Regular"/>
              </a:rPr>
              <a:t>    </a:t>
            </a: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AC29CA27-86AD-6F87-6DA4-F59D78542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pic>
        <p:nvPicPr>
          <p:cNvPr id="5" name="Obraz 4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E7628D75-517E-85B8-E90D-89FDCD1B1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EC15E0A-2C59-9165-6ED8-AF788ABE96C2}"/>
              </a:ext>
            </a:extLst>
          </p:cNvPr>
          <p:cNvSpPr txBox="1"/>
          <p:nvPr/>
        </p:nvSpPr>
        <p:spPr>
          <a:xfrm>
            <a:off x="5485641" y="2247900"/>
            <a:ext cx="6324600" cy="6375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93"/>
              </a:lnSpc>
            </a:pPr>
            <a:r>
              <a:rPr lang="pl-PL" sz="3600" b="1" dirty="0">
                <a:solidFill>
                  <a:srgbClr val="0C4F9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Hotel </a:t>
            </a:r>
            <a:r>
              <a:rPr lang="pl-PL" sz="3600" b="1" dirty="0" err="1">
                <a:solidFill>
                  <a:srgbClr val="0C4F9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Poseidon</a:t>
            </a:r>
            <a:r>
              <a:rPr lang="pl-PL" sz="3600" b="1" dirty="0">
                <a:solidFill>
                  <a:srgbClr val="0C4F9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pl-PL" sz="3600" b="1" dirty="0" err="1">
                <a:solidFill>
                  <a:srgbClr val="0C4F9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Palace</a:t>
            </a:r>
            <a:r>
              <a:rPr lang="pl-PL" sz="3600" b="1" dirty="0">
                <a:solidFill>
                  <a:srgbClr val="0C4F9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****</a:t>
            </a:r>
            <a:endParaRPr lang="en-US" sz="3600" b="1" dirty="0">
              <a:solidFill>
                <a:srgbClr val="0C4F9E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3793"/>
              </a:lnSpc>
            </a:pPr>
            <a:endParaRPr lang="en-US" sz="24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indent="-342900">
              <a:lnSpc>
                <a:spcPts val="3793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Uczestnicy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podczas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pobytu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będą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mieli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zapewnione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pełne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wyżywienie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śniadanie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obiad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kolacja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), do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dyspozycji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zostają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wszelkie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atrakcje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hotelu</a:t>
            </a:r>
            <a:endParaRPr lang="en-US" sz="1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indent="-342900">
              <a:lnSpc>
                <a:spcPts val="3793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Pokoje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2, 3,</a:t>
            </a:r>
            <a:r>
              <a:rPr lang="pl-PL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4</a:t>
            </a:r>
            <a:r>
              <a:rPr lang="pl-PL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osobowe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wyposażone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w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łazienki</a:t>
            </a:r>
            <a:endParaRPr lang="en-US" sz="1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indent="-342900">
              <a:lnSpc>
                <a:spcPts val="3793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Ogród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restauracja</a:t>
            </a:r>
            <a:endParaRPr lang="pl-PL" sz="1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indent="-342900">
              <a:lnSpc>
                <a:spcPts val="3793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Wi-fi,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klimatyzacja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tv</a:t>
            </a:r>
          </a:p>
          <a:p>
            <a:pPr marL="342900" indent="-342900">
              <a:lnSpc>
                <a:spcPts val="3793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Suszarka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włosów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ręcznik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w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wyposażeniu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pokoju</a:t>
            </a:r>
            <a:r>
              <a:rPr lang="en-US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endParaRPr lang="pl-PL" sz="1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indent="-342900">
              <a:lnSpc>
                <a:spcPts val="3793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Odległość od plaży 100 metrów, basen z ratownikiem na terenie obiektu</a:t>
            </a:r>
            <a:endParaRPr lang="en-US" sz="1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3793"/>
              </a:lnSpc>
            </a:pPr>
            <a:endParaRPr lang="en-US" sz="24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3793"/>
              </a:lnSpc>
            </a:pPr>
            <a:endParaRPr lang="en-US" sz="24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11" name="Picture 2" descr="Poseidon | Myths, Symbols, &amp; Facts | Britannica">
            <a:extLst>
              <a:ext uri="{FF2B5EF4-FFF2-40B4-BE49-F238E27FC236}">
                <a16:creationId xmlns:a16="http://schemas.microsoft.com/office/drawing/2014/main" id="{8513BDA2-DC5D-FA81-7F8E-C4A8E532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06" y="0"/>
            <a:ext cx="640397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493182" y="-1002839"/>
            <a:ext cx="10149809" cy="865156"/>
          </a:xfrm>
          <a:prstGeom prst="rect">
            <a:avLst/>
          </a:prstGeom>
          <a:effectLst>
            <a:glow>
              <a:schemeClr val="accent3">
                <a:satMod val="175000"/>
                <a:alpha val="40000"/>
              </a:schemeClr>
            </a:glow>
            <a:reflection endPos="0" dist="50800" dir="5400000" sy="-100000" algn="bl" rotWithShape="0"/>
            <a:softEdge rad="101600"/>
          </a:effectLst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4"/>
              </a:lnSpc>
            </a:pPr>
            <a:endParaRPr/>
          </a:p>
        </p:txBody>
      </p:sp>
      <p:pic>
        <p:nvPicPr>
          <p:cNvPr id="2" name="Picture 2" descr="Poseidon Palace-Leptokarya Updated 2023 Room Price-Reviews &amp; Deals |  Trip.com">
            <a:extLst>
              <a:ext uri="{FF2B5EF4-FFF2-40B4-BE49-F238E27FC236}">
                <a16:creationId xmlns:a16="http://schemas.microsoft.com/office/drawing/2014/main" id="{BE07B7C7-6ADD-2A38-1167-F5B58B8AE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7" r="-1" b="-1"/>
          <a:stretch/>
        </p:blipFill>
        <p:spPr bwMode="auto">
          <a:xfrm>
            <a:off x="20" y="10"/>
            <a:ext cx="8789675" cy="5020047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otel Poseidon Palace - Grecja Riwiera Olimpijska na Wakacje.pl">
            <a:extLst>
              <a:ext uri="{FF2B5EF4-FFF2-40B4-BE49-F238E27FC236}">
                <a16:creationId xmlns:a16="http://schemas.microsoft.com/office/drawing/2014/main" id="{540A4BAD-3B5A-F003-CA0B-490B8F6EA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9682"/>
          <a:stretch/>
        </p:blipFill>
        <p:spPr bwMode="auto">
          <a:xfrm>
            <a:off x="6740154" y="364"/>
            <a:ext cx="11547846" cy="5020058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tel Poseidon Palace - Grecja Riwiera Olimpijska na Wakacje.pl">
            <a:extLst>
              <a:ext uri="{FF2B5EF4-FFF2-40B4-BE49-F238E27FC236}">
                <a16:creationId xmlns:a16="http://schemas.microsoft.com/office/drawing/2014/main" id="{5BF15099-9B3E-A20A-74AF-88CD89966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r="11354"/>
          <a:stretch/>
        </p:blipFill>
        <p:spPr bwMode="auto">
          <a:xfrm>
            <a:off x="20" y="5266942"/>
            <a:ext cx="11547826" cy="5020058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OTEL POSEIDON PALACE LEPTOKARIÁ 4* (Görögország) - HUF 54603 ártól | BOOKED">
            <a:extLst>
              <a:ext uri="{FF2B5EF4-FFF2-40B4-BE49-F238E27FC236}">
                <a16:creationId xmlns:a16="http://schemas.microsoft.com/office/drawing/2014/main" id="{5F3465EE-F0FA-8878-83CC-16E5AF67E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 r="-1" b="10360"/>
          <a:stretch/>
        </p:blipFill>
        <p:spPr bwMode="auto">
          <a:xfrm>
            <a:off x="9525133" y="5266942"/>
            <a:ext cx="8762867" cy="5020058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493182" y="-1002839"/>
            <a:ext cx="10149809" cy="865156"/>
          </a:xfrm>
          <a:prstGeom prst="rect">
            <a:avLst/>
          </a:prstGeom>
          <a:effectLst>
            <a:glow>
              <a:schemeClr val="accent3">
                <a:satMod val="175000"/>
                <a:alpha val="40000"/>
              </a:schemeClr>
            </a:glow>
            <a:reflection endPos="0" dist="50800" dir="5400000" sy="-100000" algn="bl" rotWithShape="0"/>
            <a:softEdge rad="101600"/>
          </a:effectLst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4"/>
              </a:lnSpc>
            </a:pPr>
            <a:endParaRPr/>
          </a:p>
        </p:txBody>
      </p:sp>
      <p:pic>
        <p:nvPicPr>
          <p:cNvPr id="2" name="Picture 12" descr="alltoura Hotel Poseidon Palace buchen • Leptokaria • Ab-in-den-Urlaub.de">
            <a:extLst>
              <a:ext uri="{FF2B5EF4-FFF2-40B4-BE49-F238E27FC236}">
                <a16:creationId xmlns:a16="http://schemas.microsoft.com/office/drawing/2014/main" id="{6F9F8316-C7A2-5311-BD29-37C38F07A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-1" b="9033"/>
          <a:stretch/>
        </p:blipFill>
        <p:spPr bwMode="auto">
          <a:xfrm>
            <a:off x="20" y="10"/>
            <a:ext cx="8789675" cy="5020047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alltoura Hotel Poseidon Palace buchen • Leptokaria • Ab-in-den-Urlaub.de">
            <a:extLst>
              <a:ext uri="{FF2B5EF4-FFF2-40B4-BE49-F238E27FC236}">
                <a16:creationId xmlns:a16="http://schemas.microsoft.com/office/drawing/2014/main" id="{CC6A87CA-0465-B9EE-3100-F40A1CAA0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-1" b="9033"/>
          <a:stretch/>
        </p:blipFill>
        <p:spPr bwMode="auto">
          <a:xfrm>
            <a:off x="152420" y="152410"/>
            <a:ext cx="8789675" cy="5020047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tel Poseidon Palace - Grecja Riwiera Olimpijska na Wakacje.pl">
            <a:extLst>
              <a:ext uri="{FF2B5EF4-FFF2-40B4-BE49-F238E27FC236}">
                <a16:creationId xmlns:a16="http://schemas.microsoft.com/office/drawing/2014/main" id="{70D739C3-0068-48D7-15E4-C1F74FAED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r="16544"/>
          <a:stretch/>
        </p:blipFill>
        <p:spPr bwMode="auto">
          <a:xfrm>
            <a:off x="20" y="5266942"/>
            <a:ext cx="11547826" cy="5020058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otel Poseidon Palace - Grecja Riwiera Olimpijska na Wakacje.pl">
            <a:extLst>
              <a:ext uri="{FF2B5EF4-FFF2-40B4-BE49-F238E27FC236}">
                <a16:creationId xmlns:a16="http://schemas.microsoft.com/office/drawing/2014/main" id="{23A60511-9C4B-AD95-E5A8-C3B673E98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812"/>
          <a:stretch/>
        </p:blipFill>
        <p:spPr bwMode="auto">
          <a:xfrm>
            <a:off x="6740154" y="-22442"/>
            <a:ext cx="11547846" cy="5020058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oseidon Palace, , Riwiera Olimpijska, Grecja - TraveliGo.pl">
            <a:extLst>
              <a:ext uri="{FF2B5EF4-FFF2-40B4-BE49-F238E27FC236}">
                <a16:creationId xmlns:a16="http://schemas.microsoft.com/office/drawing/2014/main" id="{F8B05AE7-FF18-CBE3-99CE-5729C927E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r="-2" b="-2"/>
          <a:stretch/>
        </p:blipFill>
        <p:spPr bwMode="auto">
          <a:xfrm>
            <a:off x="9525133" y="5266942"/>
            <a:ext cx="8762867" cy="5020058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8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739457" y="4143880"/>
            <a:ext cx="8971457" cy="118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pl-PL" sz="7200" b="1" dirty="0">
                <a:solidFill>
                  <a:srgbClr val="21384C"/>
                </a:solidFill>
                <a:latin typeface="Aileron Regular"/>
              </a:rPr>
              <a:t>Program mobilności</a:t>
            </a:r>
            <a:endParaRPr lang="en-US" sz="7200" b="1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053E3F6B-3E6B-FE45-9B90-B6E056CE4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2200920" y="4652170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9" name="Obraz 8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34E7F741-37A2-9C0B-AB68-F44CF7D05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78A63FA-EB78-D7AB-5809-1A269137C213}"/>
              </a:ext>
            </a:extLst>
          </p:cNvPr>
          <p:cNvSpPr txBox="1"/>
          <p:nvPr/>
        </p:nvSpPr>
        <p:spPr>
          <a:xfrm>
            <a:off x="6477000" y="2137967"/>
            <a:ext cx="10988674" cy="673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93"/>
              </a:lnSpc>
            </a:pPr>
            <a:r>
              <a:rPr lang="pl-PL" sz="4000" b="1" dirty="0">
                <a:solidFill>
                  <a:srgbClr val="0C4F9E"/>
                </a:solidFill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</a:rPr>
              <a:t>ZAJĘCIA MERYTORYCZNE</a:t>
            </a:r>
            <a:endParaRPr lang="en-US" sz="4000" b="1" dirty="0">
              <a:solidFill>
                <a:srgbClr val="0C4F9E"/>
              </a:solidFill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  <a:p>
            <a:pPr>
              <a:lnSpc>
                <a:spcPts val="3793"/>
              </a:lnSpc>
            </a:pPr>
            <a:endParaRPr lang="en-US" sz="2528" dirty="0">
              <a:solidFill>
                <a:srgbClr val="000000"/>
              </a:solidFill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Zajęcia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odbywać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się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będą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dni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robocze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- od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poniedziałku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do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piątku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po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około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6h - 8h 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dziennie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. W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ramach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zajęć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22222"/>
                </a:solidFill>
                <a:latin typeface="Aileron Regular"/>
              </a:rPr>
              <a:t>p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rowadzone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będą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zajęcia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formie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warsztatów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wykładów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prac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projektowych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prac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grupach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paneli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dyskusyjnych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zajęć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terenowych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gier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miejskich</a:t>
            </a:r>
            <a:r>
              <a:rPr lang="pl-PL" sz="2400" dirty="0">
                <a:solidFill>
                  <a:srgbClr val="222222"/>
                </a:solidFill>
                <a:latin typeface="Aileron Regular"/>
              </a:rPr>
              <a:t>. </a:t>
            </a:r>
          </a:p>
          <a:p>
            <a:pPr algn="just">
              <a:lnSpc>
                <a:spcPts val="3359"/>
              </a:lnSpc>
            </a:pPr>
            <a:endParaRPr lang="pl-PL" sz="2400" dirty="0">
              <a:solidFill>
                <a:srgbClr val="222222"/>
              </a:solidFill>
              <a:latin typeface="Aileron Regular"/>
            </a:endParaRPr>
          </a:p>
          <a:p>
            <a:pPr marL="396240" lvl="1" indent="-19812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Zajęcia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z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nauczycielami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Greckimi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którzy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będą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wspierani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przez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kadrę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z Polski </a:t>
            </a:r>
          </a:p>
          <a:p>
            <a:pPr marL="396240" lvl="1" indent="-19812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Zajęcia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z </a:t>
            </a:r>
            <a:r>
              <a:rPr lang="pl-PL" sz="2400" dirty="0">
                <a:solidFill>
                  <a:srgbClr val="222222"/>
                </a:solidFill>
                <a:latin typeface="Aileron Regular"/>
              </a:rPr>
              <a:t>o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sobami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wyznaczonymi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przez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22222"/>
                </a:solidFill>
                <a:latin typeface="Aileron Regular"/>
              </a:rPr>
              <a:t>Szkołę Przyjmującą – np. zaproszeni goście, pracownicy różnych zakładów pracy </a:t>
            </a:r>
            <a:endParaRPr lang="en-US" sz="2400" dirty="0">
              <a:solidFill>
                <a:srgbClr val="222222"/>
              </a:solidFill>
              <a:latin typeface="Aileron Regular"/>
            </a:endParaRPr>
          </a:p>
          <a:p>
            <a:pPr algn="just">
              <a:lnSpc>
                <a:spcPts val="3359"/>
              </a:lnSpc>
            </a:pPr>
            <a:endParaRPr lang="en-US" sz="2400" dirty="0">
              <a:solidFill>
                <a:srgbClr val="222222"/>
              </a:solidFill>
              <a:latin typeface="Aileron Regular"/>
            </a:endParaRPr>
          </a:p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Podczas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odbywania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zajęć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jak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czasie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wolnym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uczestnicy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będą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przebywać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pod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opieką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nauczycieli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pilota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koordynatora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oraz</a:t>
            </a:r>
            <a:r>
              <a:rPr lang="en-US" sz="2400" dirty="0">
                <a:solidFill>
                  <a:srgbClr val="222222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ileron Regular"/>
              </a:rPr>
              <a:t>mentorów</a:t>
            </a:r>
            <a:r>
              <a:rPr lang="pl-PL" sz="2400" dirty="0">
                <a:solidFill>
                  <a:srgbClr val="222222"/>
                </a:solidFill>
                <a:latin typeface="Aileron Regular"/>
              </a:rPr>
              <a:t>.</a:t>
            </a:r>
            <a:endParaRPr lang="en-US" sz="2400" dirty="0">
              <a:solidFill>
                <a:srgbClr val="222222"/>
              </a:solidFill>
              <a:latin typeface="Aileron Regular"/>
            </a:endParaRPr>
          </a:p>
          <a:p>
            <a:pPr algn="just">
              <a:lnSpc>
                <a:spcPts val="3359"/>
              </a:lnSpc>
            </a:pPr>
            <a:endParaRPr lang="pl-PL" sz="2400" dirty="0">
              <a:solidFill>
                <a:srgbClr val="222222"/>
              </a:solidFill>
              <a:latin typeface="Aileron Regular"/>
            </a:endParaRPr>
          </a:p>
          <a:p>
            <a:pPr>
              <a:lnSpc>
                <a:spcPts val="3793"/>
              </a:lnSpc>
            </a:pPr>
            <a:endParaRPr lang="en-US" sz="2528" dirty="0">
              <a:solidFill>
                <a:srgbClr val="000000"/>
              </a:solidFill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DFC7-81C1-2119-1A5B-A50D9E07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5ED305-9285-DC27-AB2A-673C3E6D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E6FA111-0829-ED3A-03A5-86C1207A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2200920" y="4652170"/>
            <a:ext cx="9187798" cy="1087313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1FED0C42-E069-8FBC-2D49-08742FC91B3E}"/>
              </a:ext>
            </a:extLst>
          </p:cNvPr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22886DA-8844-6C95-2DBF-F027036DB7D9}"/>
                </a:ext>
              </a:extLst>
            </p:cNvPr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9" name="Obraz 8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13A13A67-64CA-DD5B-C4E9-7B0C8056D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1DCBE1A-13FE-7C02-69C2-6051E5C7EF89}"/>
              </a:ext>
            </a:extLst>
          </p:cNvPr>
          <p:cNvSpPr txBox="1"/>
          <p:nvPr/>
        </p:nvSpPr>
        <p:spPr>
          <a:xfrm>
            <a:off x="6477000" y="2137967"/>
            <a:ext cx="10988674" cy="499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93"/>
              </a:lnSpc>
            </a:pPr>
            <a:r>
              <a:rPr lang="pl-PL" sz="4000" b="1" dirty="0">
                <a:solidFill>
                  <a:srgbClr val="0C4F9E"/>
                </a:solidFill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</a:rPr>
              <a:t>ZAJĘCIA MERYTORYCZNE</a:t>
            </a:r>
            <a:endParaRPr lang="en-US" sz="4000" b="1" dirty="0">
              <a:solidFill>
                <a:srgbClr val="0C4F9E"/>
              </a:solidFill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  <a:p>
            <a:pPr>
              <a:lnSpc>
                <a:spcPts val="3793"/>
              </a:lnSpc>
            </a:pPr>
            <a:endParaRPr lang="en-US" sz="2528" dirty="0">
              <a:solidFill>
                <a:srgbClr val="000000"/>
              </a:solidFill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  <a:p>
            <a:pPr algn="just">
              <a:lnSpc>
                <a:spcPts val="3359"/>
              </a:lnSpc>
            </a:pPr>
            <a:r>
              <a:rPr lang="pl-PL" sz="2400" dirty="0"/>
              <a:t>W trakcie mobilności grupa uczniów z Polski we współpracy z greckimi rówieśnikami zajmie się opracowaniem słownika/rozmówek zawodowych, które będą przydatne w branży technicznej. Uczniowie wspólnie stworzą treści, dobierając odpowiednie terminy i zwroty używane w środowisku pracy. Opracowanie obejmie nie tylko warstwę merytoryczną, ale także graficzną, co zapewni atrakcyjną i funkcjonalną formę końcowego produktu. Współpraca międzykulturowa pozwoli na lepsze zrozumienie specyfiki zawodowej oraz na doskonalenie umiejętności językowych w kontekście technicznym.</a:t>
            </a:r>
            <a:endParaRPr lang="pl-PL" sz="2400" dirty="0">
              <a:solidFill>
                <a:srgbClr val="222222"/>
              </a:solidFill>
              <a:latin typeface="Aileron Regular"/>
            </a:endParaRPr>
          </a:p>
          <a:p>
            <a:pPr>
              <a:lnSpc>
                <a:spcPts val="3793"/>
              </a:lnSpc>
            </a:pPr>
            <a:endParaRPr lang="en-US" sz="2528" dirty="0">
              <a:solidFill>
                <a:srgbClr val="000000"/>
              </a:solidFill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3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93182" y="1683286"/>
            <a:ext cx="8766118" cy="519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Program </a:t>
            </a: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kulturowy</a:t>
            </a:r>
            <a:endParaRPr lang="en-US" sz="2400" b="1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b="1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1384C"/>
                </a:solidFill>
                <a:latin typeface="Aileron Regular"/>
              </a:rPr>
              <a:t>Program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kulturowy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realizowany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będzie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w weekend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oraz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po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godzinach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zajęć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.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Planuje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się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wycieczki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uczestników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do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jednego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z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większych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ośrodków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miejskich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Larisa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lub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Saloniki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zwiedzanie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Klasztorów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Meteory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wąwóz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Tempe,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czy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rejs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statkiem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po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morzu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Egejskim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 na wyspę Skiathos.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1384C"/>
                </a:solidFill>
                <a:latin typeface="Aileron Regular"/>
              </a:rPr>
              <a:t>Po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godzinach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zajęć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uczestnicy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będą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mieli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zapewnioną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animacje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czasu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wolnego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gry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zabawy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integracyjne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wieczory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1384C"/>
                </a:solidFill>
                <a:latin typeface="Aileron Regular"/>
              </a:rPr>
              <a:t>z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kulturą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kuchnią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grecką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dyskoteki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itp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.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D2A89DE5-4E29-8210-601F-4EAA2ADDA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63122" y="4562475"/>
            <a:ext cx="953909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0" i="0" spc="225">
                <a:solidFill>
                  <a:srgbClr val="21384C"/>
                </a:solidFill>
                <a:latin typeface="Aileron Heavy"/>
              </a:rPr>
              <a:t>Informacje ogólne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93182" y="-1109995"/>
            <a:ext cx="10149809" cy="1716131"/>
            <a:chOff x="0" y="0"/>
            <a:chExt cx="13533079" cy="2288175"/>
          </a:xfrm>
        </p:grpSpPr>
        <p:sp>
          <p:nvSpPr>
            <p:cNvPr id="8" name="TextBox 8"/>
            <p:cNvSpPr txBox="1"/>
            <p:nvPr/>
          </p:nvSpPr>
          <p:spPr>
            <a:xfrm>
              <a:off x="0" y="142875"/>
              <a:ext cx="13533079" cy="1153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4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40923"/>
              <a:ext cx="13086659" cy="447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1" name="Obraz 10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78A3FAB0-960F-7CF9-BA82-E4BDDFB4A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6" name="Picture 2" descr="Grecja - Paleos Panteleimonas">
            <a:extLst>
              <a:ext uri="{FF2B5EF4-FFF2-40B4-BE49-F238E27FC236}">
                <a16:creationId xmlns:a16="http://schemas.microsoft.com/office/drawing/2014/main" id="{2A7FD72E-79FA-9428-7CAF-417C876D2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2595"/>
          <a:stretch/>
        </p:blipFill>
        <p:spPr bwMode="auto">
          <a:xfrm>
            <a:off x="295096" y="255679"/>
            <a:ext cx="5692326" cy="84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eteory – magiczne miejsce">
            <a:extLst>
              <a:ext uri="{FF2B5EF4-FFF2-40B4-BE49-F238E27FC236}">
                <a16:creationId xmlns:a16="http://schemas.microsoft.com/office/drawing/2014/main" id="{D563046F-C6D0-4EC6-4778-8EE1818BC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20183" b="1"/>
          <a:stretch/>
        </p:blipFill>
        <p:spPr bwMode="auto">
          <a:xfrm>
            <a:off x="6276211" y="248056"/>
            <a:ext cx="5740067" cy="47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are Panteleimonas | tylkoGRECJA.com | Szavel Travel - Wojciech Szawel">
            <a:extLst>
              <a:ext uri="{FF2B5EF4-FFF2-40B4-BE49-F238E27FC236}">
                <a16:creationId xmlns:a16="http://schemas.microsoft.com/office/drawing/2014/main" id="{A4D06163-166B-46FC-066E-15CFBB22E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1" b="1"/>
          <a:stretch/>
        </p:blipFill>
        <p:spPr bwMode="auto">
          <a:xfrm>
            <a:off x="12290988" y="239865"/>
            <a:ext cx="5740066" cy="47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yspa Skiathos - odkryj przepiękną grecką wyspę na wakacje - Fly.pl">
            <a:extLst>
              <a:ext uri="{FF2B5EF4-FFF2-40B4-BE49-F238E27FC236}">
                <a16:creationId xmlns:a16="http://schemas.microsoft.com/office/drawing/2014/main" id="{C4E90D39-A308-4BDD-8FC9-3410413F2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3959" b="1"/>
          <a:stretch/>
        </p:blipFill>
        <p:spPr bwMode="auto">
          <a:xfrm>
            <a:off x="6276211" y="5268351"/>
            <a:ext cx="5740067" cy="47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itochoro, Grecja, Główny Plac Zdjęcie Stock - Obraz złożonej z pejzaż,  ulica: 69523676">
            <a:extLst>
              <a:ext uri="{FF2B5EF4-FFF2-40B4-BE49-F238E27FC236}">
                <a16:creationId xmlns:a16="http://schemas.microsoft.com/office/drawing/2014/main" id="{AF87C67A-55EC-D6C6-BE55-5BA294CF7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r="4793" b="-1"/>
          <a:stretch/>
        </p:blipFill>
        <p:spPr bwMode="auto">
          <a:xfrm>
            <a:off x="12290988" y="5258949"/>
            <a:ext cx="5740066" cy="47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52E114E4-8B83-0F34-5B62-E11542B564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6" y="9048662"/>
            <a:ext cx="5692326" cy="7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739457" y="4143880"/>
            <a:ext cx="8971457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21384C"/>
                </a:solidFill>
                <a:latin typeface="Aileron Regular"/>
              </a:rPr>
              <a:t>Ważne informacje   </a:t>
            </a: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9D63B96E-ECCD-B25B-D7A4-F2B24D4C1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3182" y="1683286"/>
            <a:ext cx="8766118" cy="432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Co </a:t>
            </a: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zabrać</a:t>
            </a:r>
            <a:r>
              <a:rPr lang="pl-PL" sz="2400" b="1" dirty="0">
                <a:solidFill>
                  <a:srgbClr val="21384C"/>
                </a:solidFill>
                <a:latin typeface="Aileron Regular"/>
              </a:rPr>
              <a:t> do bagażu podręcznego (plecaka)</a:t>
            </a: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? </a:t>
            </a:r>
          </a:p>
          <a:p>
            <a:pPr>
              <a:lnSpc>
                <a:spcPts val="3359"/>
              </a:lnSpc>
            </a:pPr>
            <a:endParaRPr lang="en-US" sz="2400" b="1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Niezbędne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leki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(w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przypadku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chorób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/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alergii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)</a:t>
            </a:r>
            <a:endParaRPr lang="pl-PL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Portfel i dokumenty - Dowód osobisty/Paszport 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21384C"/>
                </a:solidFill>
                <a:latin typeface="Aileron Regular"/>
              </a:rPr>
              <a:t>Karta EKUZ</a:t>
            </a:r>
            <a:endParaRPr lang="pl-PL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Ładowarkę do telefonu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Chusteczki higieniczne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21384C"/>
                </a:solidFill>
                <a:latin typeface="Aileron Regular"/>
              </a:rPr>
              <a:t>Do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autokaru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można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zabrać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niewielki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koc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/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poduszkę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B925EE3-D10E-4A9A-A8F2-55A177524077}"/>
              </a:ext>
            </a:extLst>
          </p:cNvPr>
          <p:cNvSpPr txBox="1"/>
          <p:nvPr/>
        </p:nvSpPr>
        <p:spPr>
          <a:xfrm>
            <a:off x="6781800" y="6628102"/>
            <a:ext cx="106680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3200" b="1" dirty="0">
                <a:solidFill>
                  <a:srgbClr val="21384C"/>
                </a:solidFill>
                <a:latin typeface="Aileron Regular"/>
              </a:rPr>
              <a:t>Szczegółowa lista i wskazówki zostaną przekazane uczestnikom również mailowo lub papierowo.</a:t>
            </a:r>
            <a:endParaRPr lang="en-US" sz="3200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7" name="Obraz 6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1122166D-5FDD-2822-0A73-07C5CAB75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620000" y="1607086"/>
            <a:ext cx="10241784" cy="7374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Bezpieczeństwo</a:t>
            </a:r>
            <a:endParaRPr lang="en-US" sz="2400" b="1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b="1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Odpowiedzialność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finansowa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szkody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wyrządzone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autokarze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hotelu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każdym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innym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miejscu</a:t>
            </a:r>
            <a:r>
              <a:rPr lang="pl-PL" sz="2400" dirty="0">
                <a:solidFill>
                  <a:srgbClr val="000000"/>
                </a:solidFill>
                <a:latin typeface="Aileron Regular"/>
              </a:rPr>
              <a:t>,</a:t>
            </a: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Ogólne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poszanowanie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zachowania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porządku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trakcie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drogi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pobytu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,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Zakaz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spożywania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alkoholu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odesłanie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domu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koszt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rodziców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, nagana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dyrektora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itp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.),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Telefony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komórkowe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(</a:t>
            </a:r>
            <a:r>
              <a:rPr lang="pl-PL" sz="2400" dirty="0">
                <a:solidFill>
                  <a:srgbClr val="000000"/>
                </a:solidFill>
                <a:latin typeface="Aileron Regular"/>
              </a:rPr>
              <a:t>S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erbia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pl-PL" sz="2400" dirty="0">
                <a:solidFill>
                  <a:srgbClr val="000000"/>
                </a:solidFill>
                <a:latin typeface="Aileron Regular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acedonia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) </a:t>
            </a:r>
            <a:r>
              <a:rPr lang="pl-PL" sz="2400" dirty="0">
                <a:solidFill>
                  <a:srgbClr val="000000"/>
                </a:solidFill>
                <a:latin typeface="Aileron Regular"/>
              </a:rPr>
              <a:t>– uwaga na opłaty!,</a:t>
            </a: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Bezwzględny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zakazu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samodzielnego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opuszczania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terenu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hotelu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(w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tym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także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mieści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się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zakaz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samowolnych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wyjść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plażę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).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Wszelkie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wyjścia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tylko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towarzystwie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opiekunów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.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Szacunek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innych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grup</a:t>
            </a:r>
            <a:r>
              <a:rPr lang="pl-PL" sz="2400" dirty="0">
                <a:solidFill>
                  <a:srgbClr val="000000"/>
                </a:solidFill>
                <a:latin typeface="Aileron Regular"/>
              </a:rPr>
              <a:t> i osób</a:t>
            </a: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Opiekę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nad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uczestnikami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trakcie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całej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mobilności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sprawują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nauczyciele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, pilot,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mentorzy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oraz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przedstawiciele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Instytucji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Przyjmującej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Uczniowie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stosują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się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do ich </a:t>
            </a:r>
            <a:r>
              <a:rPr lang="en-US" sz="2400" dirty="0" err="1">
                <a:solidFill>
                  <a:srgbClr val="000000"/>
                </a:solidFill>
                <a:latin typeface="Aileron Regular"/>
              </a:rPr>
              <a:t>poleceń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. 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7" name="Obraz 6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94512659-3694-669F-ED87-099E23F3C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2401002" y="441347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3182" y="1607086"/>
            <a:ext cx="8766118" cy="606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Obowiązki</a:t>
            </a: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b="1" dirty="0" err="1">
                <a:solidFill>
                  <a:srgbClr val="21384C"/>
                </a:solidFill>
                <a:latin typeface="Aileron Regular"/>
              </a:rPr>
              <a:t>uczestników</a:t>
            </a:r>
            <a:r>
              <a:rPr lang="en-US" sz="2400" b="1" dirty="0">
                <a:solidFill>
                  <a:srgbClr val="21384C"/>
                </a:solidFill>
                <a:latin typeface="Aileron Regular"/>
              </a:rPr>
              <a:t> </a:t>
            </a:r>
          </a:p>
          <a:p>
            <a:pPr>
              <a:lnSpc>
                <a:spcPts val="3359"/>
              </a:lnSpc>
            </a:pPr>
            <a:endParaRPr lang="en-US" sz="2400" b="1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Uczestnictwo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zajęciach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przygotowawczych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Udział w zajęciach podczas mobilności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Udział w działaniach ewaluacyjnych np. poprzez uzupełnianie ankiet i raportów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Udział w działaniach promocyjnych i upowszechniających projekt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Bezwzględne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przestrzeganie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regulaminu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mobilności</a:t>
            </a:r>
            <a:r>
              <a:rPr lang="en-US" sz="2400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7" name="Obraz 6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B1AA71D9-53A2-1A5A-C924-B6BB5AC18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0" y="1199591"/>
            <a:ext cx="9398931" cy="475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Projekt realizowany dzięki pozyskaniu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funduszy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z program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FERS.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Głównym celem projektu jest podniesienie kompetencji kluczowych uczestników poprzez realizację zajęć wspólnie z rówieśnikami szkoły przyjmującej.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pl-PL" sz="2400" dirty="0">
              <a:solidFill>
                <a:srgbClr val="21384C"/>
              </a:solidFill>
              <a:latin typeface="Aileron Regular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pl-PL" sz="2400" dirty="0">
                <a:solidFill>
                  <a:srgbClr val="21384C"/>
                </a:solidFill>
                <a:latin typeface="Aileron Regular"/>
              </a:rPr>
              <a:t>U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czestnicy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podniosą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także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znajomość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języków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obcych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świadomość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kulturową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szereg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kompetencji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cyfrowych oraz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społecznych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takich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jak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samodzielność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otwartość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odpowiedzialność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.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pl-PL" sz="2400" dirty="0">
              <a:solidFill>
                <a:srgbClr val="21384C"/>
              </a:solidFill>
              <a:latin typeface="Aileron Regular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C28E2044-7E11-8F14-E075-60B5C217B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09232" y="1453170"/>
            <a:ext cx="8288168" cy="6938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Udział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ucznia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projekcie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jest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całkowicie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darmowy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wszystkie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wydatki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związku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z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realizowanymi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działaniami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są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pokrywane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z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dofinansowania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ileron Regular"/>
              </a:rPr>
              <a:t>programu</a:t>
            </a:r>
            <a:r>
              <a:rPr lang="en-US" sz="2399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399" dirty="0">
                <a:solidFill>
                  <a:srgbClr val="21384C"/>
                </a:solidFill>
                <a:latin typeface="Aileron Regular"/>
              </a:rPr>
              <a:t>FERS.</a:t>
            </a:r>
            <a:endParaRPr lang="en-US" sz="2399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Uczestnicy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ramach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projektu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mają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zapewnione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: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Przejazd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na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trasie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Polska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–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Grecja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–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Polska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Zakwaterowanie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+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pełne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wyżywienie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21384C"/>
                </a:solidFill>
                <a:latin typeface="Aileron Regular"/>
              </a:rPr>
              <a:t>Program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 zajęć w szkole partnerskiej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39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Zajęcia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kulturowe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(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wycieczki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bilety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wstępu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przewodnik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)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Opiekę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pilota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Pakiet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ubezpieczeń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na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czas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wyjazdu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Zajęcia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przygotowawcze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do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wyjazdu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Certyfikaty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potwierdzenia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nabytych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kompetencji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Kieszonkowe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30CEC232-3572-7988-5F14-D1367A57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61593" y="537527"/>
            <a:ext cx="5171004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1384C"/>
                </a:solidFill>
                <a:latin typeface="Aileron Regular"/>
              </a:rPr>
              <a:t>PARTNERZY PROJEKTU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07661" y="2889817"/>
            <a:ext cx="5838434" cy="126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21384C"/>
                </a:solidFill>
                <a:latin typeface="Arimo"/>
              </a:rPr>
              <a:t>General School in </a:t>
            </a:r>
            <a:r>
              <a:rPr lang="pl-PL" sz="2400" b="1" dirty="0" err="1">
                <a:solidFill>
                  <a:srgbClr val="21384C"/>
                </a:solidFill>
                <a:latin typeface="Arimo"/>
              </a:rPr>
              <a:t>Leptokarya</a:t>
            </a:r>
            <a:endParaRPr lang="pl-PL" sz="2400" b="1" dirty="0">
              <a:solidFill>
                <a:srgbClr val="21384C"/>
              </a:solidFill>
              <a:latin typeface="Arim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Instytucja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Przyjmująca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Grecki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organizator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części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merytorycznej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projektu</a:t>
            </a:r>
            <a:endParaRPr lang="en-US" sz="2400" dirty="0">
              <a:solidFill>
                <a:srgbClr val="21384C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1" y="5957819"/>
            <a:ext cx="7620000" cy="126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pl-PL" sz="2400" b="1" dirty="0">
                <a:solidFill>
                  <a:srgbClr val="21384C"/>
                </a:solidFill>
                <a:latin typeface="Arimo"/>
              </a:rPr>
              <a:t>Zespół Szkół im. Armii Krajowej Obwodu Głuszec-Grójec w Grójcu </a:t>
            </a:r>
            <a:r>
              <a:rPr lang="pl-PL" sz="2400" dirty="0">
                <a:solidFill>
                  <a:srgbClr val="21384C"/>
                </a:solidFill>
                <a:latin typeface="Arimo"/>
              </a:rPr>
              <a:t>- Szkoła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Wysyłają</a:t>
            </a:r>
            <a:r>
              <a:rPr lang="pl-PL" sz="2400" dirty="0">
                <a:solidFill>
                  <a:srgbClr val="21384C"/>
                </a:solidFill>
                <a:latin typeface="Arimo"/>
              </a:rPr>
              <a:t>c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a,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Beneficjent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realizowanego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rimo"/>
              </a:rPr>
              <a:t>projektu</a:t>
            </a:r>
            <a:r>
              <a:rPr lang="en-US" sz="2400" dirty="0">
                <a:solidFill>
                  <a:srgbClr val="21384C"/>
                </a:solidFill>
                <a:latin typeface="Arimo"/>
              </a:rPr>
              <a:t> </a:t>
            </a:r>
          </a:p>
        </p:txBody>
      </p:sp>
      <p:pic>
        <p:nvPicPr>
          <p:cNvPr id="9" name="Obraz 8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0F9A2600-3887-D2AD-B1BC-6298F343F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37FF70D-7D3D-5418-0D88-773701D148F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388" y="5793491"/>
            <a:ext cx="1665605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38972" y="1502310"/>
            <a:ext cx="4391978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21384C"/>
                </a:solidFill>
                <a:latin typeface="Aileron Regular"/>
              </a:rPr>
              <a:t>Uczestnicy Projektu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01481" y="2491353"/>
            <a:ext cx="9572119" cy="3692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399" dirty="0" err="1">
                <a:solidFill>
                  <a:srgbClr val="21384C"/>
                </a:solidFill>
                <a:latin typeface="Arimo"/>
              </a:rPr>
              <a:t>Projekt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adresowany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jest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dla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młodzieży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szkolnej, która do udziału w przedsięwzięciu została wybrana w procesie rekrutacji, premiującej wysokie wyniki w nauczaniu oraz </a:t>
            </a:r>
            <a:r>
              <a:rPr lang="pl-PL" sz="2399" dirty="0" err="1">
                <a:solidFill>
                  <a:srgbClr val="21384C"/>
                </a:solidFill>
                <a:latin typeface="Arimo"/>
              </a:rPr>
              <a:t>zaangązowanie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 w życie szkoły.</a:t>
            </a:r>
          </a:p>
          <a:p>
            <a:pPr algn="just"/>
            <a:endParaRPr lang="pl-PL" sz="2399" dirty="0">
              <a:solidFill>
                <a:srgbClr val="21384C"/>
              </a:solidFill>
              <a:latin typeface="Arimo"/>
            </a:endParaRPr>
          </a:p>
          <a:p>
            <a:r>
              <a:rPr lang="en-US" sz="2399" dirty="0">
                <a:solidFill>
                  <a:srgbClr val="21384C"/>
                </a:solidFill>
                <a:latin typeface="Arimo"/>
              </a:rPr>
              <a:t>W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projekcie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, w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ramach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mobilności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weźmie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udział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pl-PL" sz="2399" b="1" dirty="0">
                <a:solidFill>
                  <a:srgbClr val="21384C"/>
                </a:solidFill>
                <a:latin typeface="Arimo"/>
              </a:rPr>
              <a:t>30</a:t>
            </a:r>
            <a:r>
              <a:rPr lang="en-US" sz="2399" b="1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b="1" dirty="0" err="1">
                <a:solidFill>
                  <a:srgbClr val="21384C"/>
                </a:solidFill>
                <a:latin typeface="Arimo"/>
              </a:rPr>
              <a:t>uczniów</a:t>
            </a:r>
            <a:r>
              <a:rPr lang="pl-PL" sz="2399" b="1" dirty="0">
                <a:solidFill>
                  <a:srgbClr val="21384C"/>
                </a:solidFill>
                <a:latin typeface="Arimo"/>
              </a:rPr>
              <a:t>, 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którzy wezmą udział w zajęciach realizowanych wspólnie z </a:t>
            </a:r>
            <a:r>
              <a:rPr lang="pl-PL" sz="2399" dirty="0" err="1">
                <a:solidFill>
                  <a:srgbClr val="21384C"/>
                </a:solidFill>
                <a:latin typeface="Arimo"/>
              </a:rPr>
              <a:t>ucziami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 szkoły </a:t>
            </a:r>
            <a:r>
              <a:rPr lang="pl-PL" sz="2399" dirty="0" err="1">
                <a:solidFill>
                  <a:srgbClr val="21384C"/>
                </a:solidFill>
                <a:latin typeface="Arimo"/>
              </a:rPr>
              <a:t>partnrskuej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.</a:t>
            </a:r>
          </a:p>
          <a:p>
            <a:endParaRPr lang="pl-PL" sz="2399" dirty="0">
              <a:solidFill>
                <a:srgbClr val="21384C"/>
              </a:solidFill>
              <a:latin typeface="Arimo"/>
            </a:endParaRPr>
          </a:p>
          <a:p>
            <a:pPr algn="just"/>
            <a:r>
              <a:rPr lang="en-US" sz="2399" dirty="0" err="1">
                <a:solidFill>
                  <a:srgbClr val="21384C"/>
                </a:solidFill>
                <a:latin typeface="Arimo"/>
              </a:rPr>
              <a:t>Podczas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wyjazdu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uczniom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towarzyszyć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będzie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 4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nauczycieli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,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którzy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będą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pełnili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rolę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opiekunów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oraz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pl-PL" sz="2399" dirty="0">
                <a:solidFill>
                  <a:srgbClr val="21384C"/>
                </a:solidFill>
                <a:latin typeface="Arimo"/>
              </a:rPr>
              <a:t>obserwatorów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399" dirty="0" err="1">
                <a:solidFill>
                  <a:srgbClr val="21384C"/>
                </a:solidFill>
                <a:latin typeface="Arimo"/>
              </a:rPr>
              <a:t>projektu</a:t>
            </a:r>
            <a:r>
              <a:rPr lang="en-US" sz="2399" dirty="0">
                <a:solidFill>
                  <a:srgbClr val="21384C"/>
                </a:solidFill>
                <a:latin typeface="Arimo"/>
              </a:rPr>
              <a:t>. </a:t>
            </a:r>
            <a:endParaRPr lang="pl-PL" sz="2399" dirty="0">
              <a:solidFill>
                <a:srgbClr val="21384C"/>
              </a:solidFill>
              <a:latin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87241" y="6701186"/>
            <a:ext cx="2354937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pic>
        <p:nvPicPr>
          <p:cNvPr id="9" name="Obraz 8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5A71A66B-6101-1660-4121-95F2DCE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617300" y="4143880"/>
            <a:ext cx="5901571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21384C"/>
                </a:solidFill>
                <a:latin typeface="Aileron Regular"/>
              </a:rPr>
              <a:t>MOBILNOŚĆ  </a:t>
            </a: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A27EFCE1-86CD-31D5-564A-ED1467FB5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855009" y="2872740"/>
            <a:ext cx="6118961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21384C"/>
                </a:solidFill>
                <a:latin typeface="Aileron Regular"/>
              </a:rPr>
              <a:t>Termin</a:t>
            </a:r>
            <a:r>
              <a:rPr lang="en-US" sz="3600" b="1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3600" b="1" dirty="0" err="1">
                <a:solidFill>
                  <a:srgbClr val="21384C"/>
                </a:solidFill>
                <a:latin typeface="Aileron Regular"/>
              </a:rPr>
              <a:t>wyjazdu</a:t>
            </a:r>
            <a:r>
              <a:rPr lang="en-US" sz="3600" b="1" dirty="0">
                <a:solidFill>
                  <a:srgbClr val="21384C"/>
                </a:solidFill>
                <a:latin typeface="Aileron Regular"/>
              </a:rPr>
              <a:t>: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pl-PL" sz="3600" b="1" dirty="0">
                <a:solidFill>
                  <a:srgbClr val="21384C"/>
                </a:solidFill>
                <a:latin typeface="Aileron Regular"/>
              </a:rPr>
              <a:t>27.10.2024 – 09.11.2024</a:t>
            </a:r>
            <a:endParaRPr lang="en-US" sz="3600" b="1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 b="1" dirty="0">
              <a:solidFill>
                <a:srgbClr val="21384C"/>
              </a:solidFill>
              <a:latin typeface="Aileron Regular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21384C"/>
                </a:solidFill>
                <a:latin typeface="Aileron Regular"/>
              </a:rPr>
              <a:t>Okres</a:t>
            </a:r>
            <a:r>
              <a:rPr lang="en-US" sz="3600" b="1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3600" b="1" dirty="0" err="1">
                <a:solidFill>
                  <a:srgbClr val="21384C"/>
                </a:solidFill>
                <a:latin typeface="Aileron Regular"/>
              </a:rPr>
              <a:t>mobilności</a:t>
            </a:r>
            <a:r>
              <a:rPr lang="en-US" sz="3600" b="1" dirty="0">
                <a:solidFill>
                  <a:srgbClr val="21384C"/>
                </a:solidFill>
                <a:latin typeface="Aileron Regular"/>
              </a:rPr>
              <a:t>: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pl-PL" sz="3600" b="1" dirty="0">
                <a:solidFill>
                  <a:srgbClr val="21384C"/>
                </a:solidFill>
                <a:latin typeface="Aileron Regular"/>
              </a:rPr>
              <a:t>28.10.2024 – 08.11.2024</a:t>
            </a:r>
            <a:endParaRPr lang="en-US" sz="3600" b="1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8" name="Obraz 7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9689DB99-EB52-3E12-6732-492690D91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01058" y="-4236975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80407" y="456613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297" y="209941"/>
            <a:ext cx="4040737" cy="3834418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381" t="-19" r="-21369" b="-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887200" y="701543"/>
            <a:ext cx="7115062" cy="6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21384C"/>
                </a:solidFill>
                <a:latin typeface="Aileron Regular"/>
              </a:rPr>
              <a:t>Podróż</a:t>
            </a:r>
            <a:endParaRPr lang="en-US" sz="3600" b="1" dirty="0">
              <a:solidFill>
                <a:srgbClr val="21384C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00457" y="1617471"/>
            <a:ext cx="9491275" cy="63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21384C"/>
                </a:solidFill>
                <a:latin typeface="Arimo"/>
              </a:rPr>
              <a:t>Przebieg</a:t>
            </a:r>
            <a:r>
              <a:rPr lang="en-US" sz="2400" b="1" dirty="0">
                <a:solidFill>
                  <a:srgbClr val="21384C"/>
                </a:solidFill>
                <a:latin typeface="Arimo"/>
              </a:rPr>
              <a:t> </a:t>
            </a:r>
            <a:r>
              <a:rPr lang="en-US" sz="2400" b="1" dirty="0" err="1">
                <a:solidFill>
                  <a:srgbClr val="21384C"/>
                </a:solidFill>
                <a:latin typeface="Arimo"/>
              </a:rPr>
              <a:t>podróży</a:t>
            </a:r>
            <a:r>
              <a:rPr lang="en-US" sz="2400" b="1" dirty="0">
                <a:solidFill>
                  <a:srgbClr val="21384C"/>
                </a:solidFill>
                <a:latin typeface="Arimo"/>
              </a:rPr>
              <a:t> do </a:t>
            </a:r>
            <a:r>
              <a:rPr lang="en-US" sz="2400" b="1" dirty="0" err="1">
                <a:solidFill>
                  <a:srgbClr val="21384C"/>
                </a:solidFill>
                <a:latin typeface="Arimo"/>
              </a:rPr>
              <a:t>Grecji</a:t>
            </a:r>
            <a:endParaRPr lang="en-US" sz="2400" b="1" dirty="0">
              <a:solidFill>
                <a:srgbClr val="21384C"/>
              </a:solidFill>
              <a:latin typeface="Arimo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Wyjazd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i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zbiórka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 na </a:t>
            </a:r>
            <a:r>
              <a:rPr lang="pl-PL" sz="2400" dirty="0" err="1">
                <a:solidFill>
                  <a:srgbClr val="21384C"/>
                </a:solidFill>
                <a:latin typeface="Aileron Regular"/>
              </a:rPr>
              <a:t>prakingu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 przy szkole (</a:t>
            </a:r>
            <a:r>
              <a:rPr lang="pl-PL" sz="2400" dirty="0" err="1">
                <a:solidFill>
                  <a:srgbClr val="21384C"/>
                </a:solidFill>
                <a:latin typeface="Aileron Regular"/>
              </a:rPr>
              <a:t>stadnion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)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Zbiórka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i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pakowanie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bagaży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ok. 6:30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Wyjazd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około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7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: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00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Przejazd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potrwa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około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26h,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podczas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podróży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zapewniony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zostanie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suchy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prowiant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,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oraz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ciepły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posiłek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Słowacji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Przyjazd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do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miejsca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zakwaterowania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</a:t>
            </a:r>
            <a:r>
              <a:rPr lang="pl-PL" sz="2400" dirty="0">
                <a:solidFill>
                  <a:srgbClr val="21384C"/>
                </a:solidFill>
                <a:latin typeface="Aileron Regular"/>
              </a:rPr>
              <a:t>28.10.2024 r.</a:t>
            </a: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Zakwaterowanie</a:t>
            </a:r>
            <a:r>
              <a:rPr lang="en-US" sz="2400" dirty="0">
                <a:solidFill>
                  <a:srgbClr val="21384C"/>
                </a:solidFill>
                <a:latin typeface="Aileron Regular"/>
              </a:rPr>
              <a:t> w </a:t>
            </a: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hotelu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Aklimatyzacja</a:t>
            </a:r>
            <a:endParaRPr lang="en-US" sz="2400" dirty="0">
              <a:solidFill>
                <a:srgbClr val="21384C"/>
              </a:solidFill>
              <a:latin typeface="Aileron Regular"/>
            </a:endParaRPr>
          </a:p>
          <a:p>
            <a:pPr marL="396240" lvl="1" indent="-19812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21384C"/>
                </a:solidFill>
                <a:latin typeface="Aileron Regular"/>
              </a:rPr>
              <a:t>Śniadanie</a:t>
            </a:r>
            <a:endParaRPr lang="pl-PL" sz="2400" dirty="0">
              <a:solidFill>
                <a:srgbClr val="21384C"/>
              </a:solidFill>
              <a:latin typeface="Aileron Regular"/>
            </a:endParaRPr>
          </a:p>
          <a:p>
            <a:pPr marL="198120" lvl="1">
              <a:lnSpc>
                <a:spcPct val="150000"/>
              </a:lnSpc>
            </a:pPr>
            <a:r>
              <a:rPr lang="pl-PL" sz="2400" b="1" dirty="0">
                <a:solidFill>
                  <a:srgbClr val="21384C"/>
                </a:solidFill>
                <a:latin typeface="Aileron Regular"/>
              </a:rPr>
              <a:t>GODZINY WYJAZDU ZOSTANĄ DOPRECYZOWANE </a:t>
            </a: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endParaRPr lang="en-US" sz="2400" dirty="0">
              <a:solidFill>
                <a:srgbClr val="21384C"/>
              </a:solidFill>
              <a:latin typeface="Aileron Regular"/>
            </a:endParaRPr>
          </a:p>
        </p:txBody>
      </p:sp>
      <p:pic>
        <p:nvPicPr>
          <p:cNvPr id="10" name="Obraz 9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86853E67-C04D-CDDA-6EC8-8C0ADCA2B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41" y="8724900"/>
            <a:ext cx="9259059" cy="1277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954</Words>
  <Application>Microsoft Office PowerPoint</Application>
  <PresentationFormat>Niestandardowy</PresentationFormat>
  <Paragraphs>117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Calibri</vt:lpstr>
      <vt:lpstr>Aileron Heavy</vt:lpstr>
      <vt:lpstr>Arimo</vt:lpstr>
      <vt:lpstr>Aileron Regular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„Europejskie Praktyki Zawodowe Szansą na Udaną Karierę Zawodową”</dc:title>
  <dc:creator>Kuba</dc:creator>
  <cp:lastModifiedBy>Jakub Rokicki</cp:lastModifiedBy>
  <cp:revision>20</cp:revision>
  <dcterms:created xsi:type="dcterms:W3CDTF">2006-08-16T00:00:00Z</dcterms:created>
  <dcterms:modified xsi:type="dcterms:W3CDTF">2024-10-24T05:56:31Z</dcterms:modified>
  <dc:identifier>DADpNHmbJcA</dc:identifier>
</cp:coreProperties>
</file>